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83" r:id="rId9"/>
    <p:sldId id="2382" r:id="rId10"/>
    <p:sldId id="2431" r:id="rId11"/>
    <p:sldId id="2438" r:id="rId12"/>
    <p:sldId id="2439" r:id="rId13"/>
    <p:sldId id="2454" r:id="rId14"/>
    <p:sldId id="2414" r:id="rId15"/>
    <p:sldId id="2440" r:id="rId16"/>
    <p:sldId id="2441" r:id="rId17"/>
    <p:sldId id="2442" r:id="rId18"/>
    <p:sldId id="2443" r:id="rId19"/>
    <p:sldId id="2444" r:id="rId20"/>
    <p:sldId id="2445" r:id="rId21"/>
    <p:sldId id="2446" r:id="rId22"/>
    <p:sldId id="2447" r:id="rId23"/>
    <p:sldId id="2448" r:id="rId24"/>
    <p:sldId id="2449" r:id="rId25"/>
    <p:sldId id="2451" r:id="rId26"/>
    <p:sldId id="2450" r:id="rId27"/>
    <p:sldId id="2452" r:id="rId28"/>
    <p:sldId id="2453" r:id="rId29"/>
    <p:sldId id="2455" r:id="rId30"/>
    <p:sldId id="2456" r:id="rId31"/>
    <p:sldId id="2457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5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193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204720"/>
            <a:ext cx="10846085" cy="27943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集合通信对大模型和带宽的需求是什么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E7C211-4958-B53B-3807-45C4A3D8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算法描述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60E3AA-F363-3624-89CC-931A1AF7C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867085" cy="4994910"/>
          </a:xfrm>
        </p:spPr>
        <p:txBody>
          <a:bodyPr anchor="ctr"/>
          <a:lstStyle/>
          <a:p>
            <a:pPr algn="l"/>
            <a:r>
              <a:rPr lang="en" altLang="zh-CN" dirty="0"/>
              <a:t>Ring</a:t>
            </a:r>
            <a:r>
              <a:rPr lang="zh-CN" altLang="en-US" dirty="0"/>
              <a:t> 算法适用于星型或胖树拓扑互联；</a:t>
            </a:r>
            <a:endParaRPr lang="en-US" altLang="zh-CN" dirty="0"/>
          </a:p>
          <a:p>
            <a:pPr algn="l"/>
            <a:r>
              <a:rPr lang="zh-CN" altLang="en-US" dirty="0"/>
              <a:t>特点：通过 </a:t>
            </a:r>
            <a:r>
              <a:rPr lang="en" altLang="zh-CN" dirty="0"/>
              <a:t>Ring</a:t>
            </a:r>
            <a:r>
              <a:rPr lang="zh-CN" altLang="en-US" dirty="0"/>
              <a:t> 环将所有 </a:t>
            </a:r>
            <a:r>
              <a:rPr lang="en" altLang="zh-CN" dirty="0"/>
              <a:t>NPU</a:t>
            </a:r>
            <a:r>
              <a:rPr lang="zh-CN" altLang="en-US" dirty="0"/>
              <a:t> 设备单端口双工链路串联起来；</a:t>
            </a:r>
          </a:p>
          <a:p>
            <a:pPr algn="l"/>
            <a:r>
              <a:rPr lang="zh-CN" altLang="en" dirty="0"/>
              <a:t>复杂度</a:t>
            </a:r>
            <a:r>
              <a:rPr lang="zh-CN" altLang="en-US" dirty="0"/>
              <a:t>：时间复杂度是 </a:t>
            </a:r>
            <a:r>
              <a:rPr lang="en" altLang="zh-CN" dirty="0"/>
              <a:t>O(n-1)</a:t>
            </a:r>
            <a:r>
              <a:rPr lang="zh-CN" altLang="en" dirty="0"/>
              <a:t>，</a:t>
            </a:r>
            <a:r>
              <a:rPr lang="en" altLang="zh-CN" dirty="0"/>
              <a:t>n</a:t>
            </a:r>
            <a:r>
              <a:rPr lang="zh-CN" altLang="en-US" dirty="0"/>
              <a:t> 为 </a:t>
            </a:r>
            <a:r>
              <a:rPr lang="en" altLang="zh-CN" dirty="0"/>
              <a:t>Ring</a:t>
            </a:r>
            <a:r>
              <a:rPr lang="zh-CN" altLang="en-US" dirty="0"/>
              <a:t> 环上 </a:t>
            </a:r>
            <a:r>
              <a:rPr lang="en" altLang="zh-CN" dirty="0"/>
              <a:t>NPU</a:t>
            </a:r>
            <a:r>
              <a:rPr lang="zh-CN" altLang="en-US" dirty="0"/>
              <a:t> 设备数。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38F424-40AF-B304-E0BE-22657684E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3" y="1583690"/>
            <a:ext cx="6557925" cy="44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CBE3FC-83E0-36C6-8455-AB666F91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算法耗时计算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168C30-84B1-E10D-2E2D-FE7EC6471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将所有参与节点构成环，每个节点只和左右节点通信。</a:t>
                </a:r>
                <a:r>
                  <a:rPr lang="zh-CN" altLang="en-US" dirty="0">
                    <a:solidFill>
                      <a:srgbClr val="40485B"/>
                    </a:solidFill>
                    <a:latin typeface="-apple-system"/>
                  </a:rPr>
                  <a:t>若</a:t>
                </a:r>
                <a:r>
                  <a:rPr lang="zh-CN" altLang="en-US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节点数为 </a:t>
                </a:r>
                <a14:m>
                  <m:oMath xmlns:m="http://schemas.openxmlformats.org/officeDocument/2006/math">
                    <m:r>
                      <a:rPr lang="en" altLang="zh-CN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，</a:t>
                </a:r>
                <a:r>
                  <a:rPr lang="zh-CN" altLang="en-US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则需要通信次数为 </a:t>
                </a:r>
                <a14:m>
                  <m:oMath xmlns:m="http://schemas.openxmlformats.org/officeDocument/2006/math">
                    <m:r>
                      <a:rPr lang="en" altLang="zh-CN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，</a:t>
                </a:r>
                <a:r>
                  <a:rPr lang="zh-CN" altLang="en-US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每次交换 </a:t>
                </a:r>
                <a14:m>
                  <m:oMath xmlns:m="http://schemas.openxmlformats.org/officeDocument/2006/math">
                    <m:r>
                      <a:rPr lang="en-US" altLang="zh-CN" b="0" i="1" u="none" strike="noStrike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1/</m:t>
                    </m:r>
                    <m:r>
                      <a:rPr lang="en" altLang="zh-CN" b="0" i="1" u="none" strike="noStrike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b="0" i="0" u="none" strike="noStrike" dirty="0">
                    <a:solidFill>
                      <a:srgbClr val="40485B"/>
                    </a:solidFill>
                    <a:effectLst/>
                    <a:latin typeface="STIXGeneral-Italic"/>
                  </a:rPr>
                  <a:t> </a:t>
                </a:r>
                <a:r>
                  <a:rPr lang="zh-CN" altLang="en-US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数据。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168C30-84B1-E10D-2E2D-FE7EC6471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71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D82876-1ACB-967A-7282-9B65A761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算法耗时计算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2AD61C-0B02-1878-CD9E-6783A6DDC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9" y="1380943"/>
            <a:ext cx="9216623" cy="48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7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02.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 算法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728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CF141-7BE5-F143-7B20-5419C8EE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9FDF8-D613-7AAB-E863-F34697F33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14125" cy="4994910"/>
          </a:xfrm>
        </p:spPr>
        <p:txBody>
          <a:bodyPr/>
          <a:lstStyle/>
          <a:p>
            <a:r>
              <a:rPr lang="en" altLang="zh-CN" dirty="0"/>
              <a:t>Mesh</a:t>
            </a:r>
            <a:r>
              <a:rPr lang="zh-CN" altLang="en-US" dirty="0"/>
              <a:t>是</a:t>
            </a:r>
            <a:r>
              <a:rPr lang="en" altLang="zh-CN" dirty="0" err="1"/>
              <a:t>FullMesh</a:t>
            </a:r>
            <a:r>
              <a:rPr lang="zh-CN" altLang="en-US" dirty="0"/>
              <a:t>互联拓扑内的基础算法，是</a:t>
            </a:r>
            <a:r>
              <a:rPr lang="en" altLang="zh-CN" dirty="0"/>
              <a:t>NPU</a:t>
            </a:r>
            <a:r>
              <a:rPr lang="zh-CN" altLang="en-US" dirty="0"/>
              <a:t>之间的全连接，任意两个</a:t>
            </a:r>
            <a:r>
              <a:rPr lang="en" altLang="zh-CN" dirty="0"/>
              <a:t>NPU</a:t>
            </a:r>
            <a:r>
              <a:rPr lang="zh-CN" altLang="en-US" dirty="0"/>
              <a:t>之间可以直接进行数据收发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3C676E-7265-68ED-56B5-37C09FC8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10" y="1625600"/>
            <a:ext cx="5770345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041375-75DF-3CC9-9AFA-B4B2D9B8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算法描述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03BBBC-07BE-87A7-1315-30F97A0E6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92205" cy="4994910"/>
          </a:xfrm>
        </p:spPr>
        <p:txBody>
          <a:bodyPr/>
          <a:lstStyle/>
          <a:p>
            <a:r>
              <a:rPr lang="en" altLang="zh-CN" dirty="0"/>
              <a:t>Mesh</a:t>
            </a:r>
            <a:r>
              <a:rPr lang="zh-CN" altLang="en-US" dirty="0"/>
              <a:t>算法的实现原理为：每个</a:t>
            </a:r>
            <a:r>
              <a:rPr lang="en" altLang="zh-CN" dirty="0"/>
              <a:t>NPU</a:t>
            </a:r>
            <a:r>
              <a:rPr lang="zh-CN" altLang="en-US" dirty="0"/>
              <a:t>并发的使用多路</a:t>
            </a:r>
            <a:r>
              <a:rPr lang="en" altLang="zh-CN" dirty="0"/>
              <a:t>HCCS</a:t>
            </a:r>
            <a:r>
              <a:rPr lang="zh-CN" altLang="en-US" dirty="0"/>
              <a:t>链路从对端读取或者写入数据，使双工互联链路的双向带宽同时得到利用。</a:t>
            </a:r>
          </a:p>
          <a:p>
            <a:r>
              <a:rPr lang="en" altLang="zh-CN" dirty="0"/>
              <a:t>Mesh</a:t>
            </a:r>
            <a:r>
              <a:rPr lang="zh-CN" altLang="en-US" dirty="0"/>
              <a:t>算法的时间复杂度是</a:t>
            </a:r>
            <a:r>
              <a:rPr lang="en" altLang="zh-CN" dirty="0"/>
              <a:t>O(1)</a:t>
            </a:r>
            <a:r>
              <a:rPr lang="zh-CN" altLang="en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A2EC0E-F2E6-481F-4835-E18D8AB1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10" y="1625600"/>
            <a:ext cx="5770345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A12172-D2D7-F8FD-4153-09BA47DF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算法耗时计算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7802E-F211-4DCB-B97A-B50B2EE4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5" y="1700249"/>
            <a:ext cx="10989411" cy="43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43B5AD-3868-A4D8-33E5-FFED46E24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 err="1"/>
              <a:t>PairWise</a:t>
            </a:r>
            <a:r>
              <a:rPr lang="zh-CN" altLang="en-US" dirty="0"/>
              <a:t> 算法</a:t>
            </a:r>
          </a:p>
        </p:txBody>
      </p:sp>
    </p:spTree>
    <p:extLst>
      <p:ext uri="{BB962C8B-B14F-4D97-AF65-F5344CB8AC3E}">
        <p14:creationId xmlns:p14="http://schemas.microsoft.com/office/powerpoint/2010/main" val="76463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F04B0-E0BB-9CEA-5C9B-A9B6E7F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PairWise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5AFA1-EBEF-A5F7-B2C5-038D17B9A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通常每个节点只有一个</a:t>
            </a:r>
            <a:r>
              <a:rPr lang="en" altLang="zh-CN" dirty="0"/>
              <a:t>RDMA</a:t>
            </a:r>
            <a:r>
              <a:rPr lang="zh-CN" altLang="en-US" dirty="0"/>
              <a:t>网口，如果在</a:t>
            </a:r>
            <a:r>
              <a:rPr lang="en" altLang="zh-CN" dirty="0"/>
              <a:t>RDMA</a:t>
            </a:r>
            <a:r>
              <a:rPr lang="zh-CN" altLang="en-US" dirty="0"/>
              <a:t>链路上使用</a:t>
            </a:r>
            <a:r>
              <a:rPr lang="en" altLang="zh-CN" dirty="0"/>
              <a:t>Mesh</a:t>
            </a:r>
            <a:r>
              <a:rPr lang="zh-CN" altLang="en-US" dirty="0"/>
              <a:t>算法完成</a:t>
            </a:r>
            <a:r>
              <a:rPr lang="en" altLang="zh-CN" dirty="0" err="1"/>
              <a:t>AllToAll</a:t>
            </a:r>
            <a:r>
              <a:rPr lang="zh-CN" altLang="en" dirty="0"/>
              <a:t>，</a:t>
            </a:r>
            <a:r>
              <a:rPr lang="zh-CN" altLang="en-US" dirty="0"/>
              <a:t>存在同时从多个节点接收数据、向多个节点发送数据的“多打多”问题，多个流在同一条链路上肆意争抢资源，可能反而导致整体性能下降。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977FA-A054-B74A-646D-2896E79E7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50" y="3200453"/>
            <a:ext cx="6910229" cy="30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F04B0-E0BB-9CEA-5C9B-A9B6E7F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PairWise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5AFA1-EBEF-A5F7-B2C5-038D17B9A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PairWise</a:t>
            </a:r>
            <a:r>
              <a:rPr lang="zh-CN" altLang="en-US" dirty="0"/>
              <a:t>算法是</a:t>
            </a:r>
            <a:r>
              <a:rPr lang="en" altLang="zh-CN" dirty="0"/>
              <a:t>Mesh</a:t>
            </a:r>
            <a:r>
              <a:rPr lang="zh-CN" altLang="en-US" dirty="0"/>
              <a:t>算法的分步执行版本，通过合理的规划，将通信分解成多个步骤，每一步只从一个节点接收数据、向一个节点发送数据。比如对于</a:t>
            </a:r>
            <a:r>
              <a:rPr lang="en" altLang="zh-CN" dirty="0" err="1"/>
              <a:t>rankid</a:t>
            </a:r>
            <a:r>
              <a:rPr lang="zh-CN" altLang="en-US" dirty="0"/>
              <a:t>为</a:t>
            </a:r>
            <a:r>
              <a:rPr lang="en" altLang="zh-CN" dirty="0" err="1"/>
              <a:t>i</a:t>
            </a:r>
            <a:r>
              <a:rPr lang="zh-CN" altLang="en-US" dirty="0"/>
              <a:t>的节点，第一步从</a:t>
            </a:r>
            <a:r>
              <a:rPr lang="en-US" altLang="zh-CN" dirty="0"/>
              <a:t>(</a:t>
            </a:r>
            <a:r>
              <a:rPr lang="en" altLang="zh-CN" dirty="0"/>
              <a:t>i-1)</a:t>
            </a:r>
            <a:r>
              <a:rPr lang="zh-CN" altLang="en-US" dirty="0"/>
              <a:t>节点接收数据，向</a:t>
            </a:r>
            <a:r>
              <a:rPr lang="en-US" altLang="zh-CN" dirty="0"/>
              <a:t>(</a:t>
            </a:r>
            <a:r>
              <a:rPr lang="en" altLang="zh-CN" dirty="0"/>
              <a:t>i+1)</a:t>
            </a:r>
            <a:r>
              <a:rPr lang="zh-CN" altLang="en-US" dirty="0"/>
              <a:t>节点发送数据；第二步从</a:t>
            </a:r>
            <a:r>
              <a:rPr lang="en-US" altLang="zh-CN" dirty="0"/>
              <a:t>(</a:t>
            </a:r>
            <a:r>
              <a:rPr lang="en" altLang="zh-CN" dirty="0"/>
              <a:t>i-2)</a:t>
            </a:r>
            <a:r>
              <a:rPr lang="zh-CN" altLang="en-US" dirty="0"/>
              <a:t>节点接收数据，向</a:t>
            </a:r>
            <a:r>
              <a:rPr lang="en-US" altLang="zh-CN" dirty="0"/>
              <a:t>(</a:t>
            </a:r>
            <a:r>
              <a:rPr lang="en" altLang="zh-CN" dirty="0"/>
              <a:t>i+2)</a:t>
            </a:r>
            <a:r>
              <a:rPr lang="zh-CN" altLang="en-US" dirty="0"/>
              <a:t>节点发送数据</a:t>
            </a:r>
            <a:r>
              <a:rPr lang="en-US" altLang="zh-CN" dirty="0"/>
              <a:t>……</a:t>
            </a:r>
            <a:r>
              <a:rPr lang="zh-CN" altLang="en-US" dirty="0"/>
              <a:t>以此类推。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621383-5421-612F-269D-12444110E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50" y="3200453"/>
            <a:ext cx="6910229" cy="30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A12172-D2D7-F8FD-4153-09BA47DF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 err="1"/>
              <a:t>PairWise</a:t>
            </a:r>
            <a:r>
              <a:rPr lang="zh-CN" altLang="en-US" dirty="0"/>
              <a:t> 算法耗时计算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AA3C94-DD23-41F5-6C90-ACCE553CEC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定义节点</a:t>
                </a:r>
                <a:r>
                  <a:rPr lang="en" altLang="zh-CN" dirty="0" err="1"/>
                  <a:t>i</a:t>
                </a:r>
                <a:r>
                  <a:rPr lang="zh-CN" altLang="en-US" dirty="0"/>
                  <a:t>需要给节点</a:t>
                </a:r>
                <a:r>
                  <a:rPr lang="en" altLang="zh-CN" dirty="0"/>
                  <a:t>j</a:t>
                </a:r>
                <a:r>
                  <a:rPr lang="zh-CN" altLang="en-US" dirty="0"/>
                  <a:t>发送的数据大小为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baseline="-25000" dirty="0" err="1" smtClean="0">
                        <a:latin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zh-CN" altLang="en-US" dirty="0"/>
                  <a:t>，对于第</a:t>
                </a:r>
                <a:r>
                  <a:rPr lang="en" altLang="zh-CN" dirty="0"/>
                  <a:t>k</a:t>
                </a:r>
                <a:r>
                  <a:rPr lang="zh-CN" altLang="en-US" dirty="0"/>
                  <a:t>步，节点</a:t>
                </a:r>
                <a:r>
                  <a:rPr lang="en" altLang="zh-CN" dirty="0" err="1"/>
                  <a:t>i</a:t>
                </a:r>
                <a:r>
                  <a:rPr lang="zh-CN" altLang="en-US" dirty="0"/>
                  <a:t>发送大小为</a:t>
                </a:r>
                <a:r>
                  <a:rPr lang="en" altLang="zh-CN" dirty="0" err="1"/>
                  <a:t>n</a:t>
                </a:r>
                <a:r>
                  <a:rPr lang="en" altLang="zh-CN" baseline="-25000" dirty="0" err="1"/>
                  <a:t>i,i+k</a:t>
                </a:r>
                <a:r>
                  <a:rPr lang="zh-CN" altLang="en-US" dirty="0"/>
                  <a:t>的数据给节点</a:t>
                </a:r>
                <a:r>
                  <a:rPr lang="en" altLang="zh-CN" dirty="0" err="1"/>
                  <a:t>i+k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则第</a:t>
                </a:r>
                <a:r>
                  <a:rPr lang="en" altLang="zh-CN" dirty="0"/>
                  <a:t>k</a:t>
                </a:r>
                <a:r>
                  <a:rPr lang="zh-CN" altLang="en-US" dirty="0"/>
                  <a:t>步的耗时为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zh-CN" altLang="en-US" i="1" smtClean="0">
                        <a:latin typeface="Cambria Math" panose="02040503050406030204" pitchFamily="18" charset="0"/>
                      </a:rPr>
                      <a:t>在此处键入公式。</a:t>
                    </a:fld>
                  </m:oMath>
                </a14:m>
                <a:r>
                  <a:rPr lang="zh-CN" altLang="en" dirty="0"/>
                  <a:t>。 </a:t>
                </a:r>
                <a:r>
                  <a:rPr lang="zh-CN" altLang="en-US" dirty="0"/>
                  <a:t>那么，完成整个</a:t>
                </a:r>
                <a:r>
                  <a:rPr lang="en" altLang="zh-CN" dirty="0" err="1"/>
                  <a:t>PairWise</a:t>
                </a:r>
                <a:r>
                  <a:rPr lang="zh-CN" altLang="en-US" dirty="0"/>
                  <a:t>的耗时为</a:t>
                </a:r>
                <a:r>
                  <a:rPr lang="en-US" altLang="zh-CN" dirty="0"/>
                  <a:t>(</a:t>
                </a:r>
                <a:r>
                  <a:rPr lang="en" altLang="zh-CN" dirty="0"/>
                  <a:t>p-1)\alpha + \beta\</a:t>
                </a:r>
                <a:r>
                  <a:rPr lang="en" altLang="zh-CN" dirty="0" err="1"/>
                  <a:t>cdot</a:t>
                </a:r>
                <a:r>
                  <a:rPr lang="en" altLang="zh-CN" dirty="0"/>
                  <a:t>\underset{k}{\Sigma}\underset{</a:t>
                </a:r>
                <a:r>
                  <a:rPr lang="en" altLang="zh-CN" dirty="0" err="1"/>
                  <a:t>i</a:t>
                </a:r>
                <a:r>
                  <a:rPr lang="en" altLang="zh-CN" dirty="0"/>
                  <a:t>}{\max}(n_{</a:t>
                </a:r>
                <a:r>
                  <a:rPr lang="en" altLang="zh-CN" dirty="0" err="1"/>
                  <a:t>i,i+k</a:t>
                </a:r>
                <a:r>
                  <a:rPr lang="en" altLang="zh-CN" dirty="0"/>
                  <a:t>})</a:t>
                </a:r>
                <a:r>
                  <a:rPr lang="zh-CN" altLang="en" dirty="0"/>
                  <a:t>。</a:t>
                </a:r>
              </a:p>
              <a:p>
                <a:endParaRPr lang="zh-CN" altLang="e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AA3C94-DD23-41F5-6C90-ACCE553CE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20DCC-CD19-B48A-124E-24972DDB2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" altLang="zh-CN" dirty="0"/>
              <a:t>RHD</a:t>
            </a:r>
            <a:r>
              <a:rPr lang="zh-CN" altLang="en-US" dirty="0"/>
              <a:t> 算法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66249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8BE7F0-1685-860D-D3D2-B585640F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C009A-F399-A6AF-78D1-1D2673F28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当组网增大时，例如增大至</a:t>
            </a:r>
            <a:r>
              <a:rPr lang="en-US" altLang="zh-CN" dirty="0"/>
              <a:t>4</a:t>
            </a:r>
            <a:r>
              <a:rPr lang="en" altLang="zh-CN" dirty="0"/>
              <a:t>K</a:t>
            </a:r>
            <a:r>
              <a:rPr lang="zh-CN" altLang="en-US" dirty="0"/>
              <a:t>个</a:t>
            </a:r>
            <a:r>
              <a:rPr lang="en" altLang="zh-CN" dirty="0"/>
              <a:t>rank</a:t>
            </a:r>
            <a:r>
              <a:rPr lang="zh-CN" altLang="en-US" dirty="0"/>
              <a:t>的场景，</a:t>
            </a:r>
            <a:r>
              <a:rPr lang="en" altLang="zh-CN" dirty="0"/>
              <a:t>Mesh</a:t>
            </a:r>
            <a:r>
              <a:rPr lang="zh-CN" altLang="en-US" dirty="0"/>
              <a:t>很难组成</a:t>
            </a:r>
            <a:r>
              <a:rPr lang="en-US" altLang="zh-CN" dirty="0"/>
              <a:t>4</a:t>
            </a:r>
            <a:r>
              <a:rPr lang="en" altLang="zh-CN" dirty="0"/>
              <a:t>K</a:t>
            </a:r>
            <a:r>
              <a:rPr lang="zh-CN" altLang="en-US" dirty="0"/>
              <a:t>个</a:t>
            </a:r>
            <a:r>
              <a:rPr lang="en" altLang="zh-CN" dirty="0"/>
              <a:t>rank</a:t>
            </a:r>
            <a:r>
              <a:rPr lang="zh-CN" altLang="en-US" dirty="0"/>
              <a:t>的全连接网络（全连接一个时钟周期就可以完成操作），且资源开销（链路资源，交换资源，同步资源）太大，还可能存在算力和资源开销不匹配的问题。</a:t>
            </a:r>
            <a:r>
              <a:rPr lang="en" altLang="zh-CN" dirty="0"/>
              <a:t>Ring</a:t>
            </a:r>
            <a:r>
              <a:rPr lang="zh-CN" altLang="en-US" dirty="0"/>
              <a:t>在这种情况下虽然节省资源（只用左手卡和右手卡进行一次收发），但是环内要做太多次，流转太慢。大型规模集群运算有服务器内数据量庞大、</a:t>
            </a:r>
            <a:r>
              <a:rPr lang="en" altLang="zh-CN" dirty="0"/>
              <a:t>Ring</a:t>
            </a:r>
            <a:r>
              <a:rPr lang="zh-CN" altLang="en-US" dirty="0"/>
              <a:t>环极长的特点，</a:t>
            </a:r>
            <a:r>
              <a:rPr lang="en" altLang="zh-CN" dirty="0"/>
              <a:t>Ring</a:t>
            </a:r>
            <a:r>
              <a:rPr lang="zh-CN" altLang="en-US" dirty="0"/>
              <a:t>的这种切分数据块的方式就不再占优势。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20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8BE7F0-1685-860D-D3D2-B585640F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C009A-F399-A6AF-78D1-1D2673F28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" dirty="0"/>
              <a:t>（</a:t>
            </a:r>
            <a:r>
              <a:rPr lang="en" altLang="zh-CN" dirty="0"/>
              <a:t>Recursive Halving-Doubling</a:t>
            </a:r>
            <a:r>
              <a:rPr lang="zh-CN" altLang="en" dirty="0"/>
              <a:t>）</a:t>
            </a:r>
            <a:r>
              <a:rPr lang="zh-CN" altLang="en-US" dirty="0"/>
              <a:t>算法通过递归加倍及递归折半方式完成</a:t>
            </a:r>
            <a:r>
              <a:rPr lang="en" altLang="zh-CN" dirty="0"/>
              <a:t>NPU</a:t>
            </a:r>
            <a:r>
              <a:rPr lang="zh-CN" altLang="en-US" dirty="0"/>
              <a:t>间的数据交换，相对</a:t>
            </a:r>
            <a:r>
              <a:rPr lang="en" altLang="zh-CN" dirty="0"/>
              <a:t>Mesh</a:t>
            </a:r>
            <a:r>
              <a:rPr lang="zh-CN" altLang="en-US" dirty="0"/>
              <a:t>资源消耗较小，相对</a:t>
            </a:r>
            <a:r>
              <a:rPr lang="en" altLang="zh-CN" dirty="0"/>
              <a:t>Ring</a:t>
            </a:r>
            <a:r>
              <a:rPr lang="zh-CN" altLang="en-US" dirty="0"/>
              <a:t>效率会更高。</a:t>
            </a:r>
          </a:p>
        </p:txBody>
      </p:sp>
      <p:pic>
        <p:nvPicPr>
          <p:cNvPr id="2" name="Picture 2" descr="https://gitee.com/ascend/cann-hccl/raw/master/docs/figures/rhd.png">
            <a:extLst>
              <a:ext uri="{FF2B5EF4-FFF2-40B4-BE49-F238E27FC236}">
                <a16:creationId xmlns:a16="http://schemas.microsoft.com/office/drawing/2014/main" id="{1B5D597B-4638-1594-036F-2EFFDE0D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4" y="2342100"/>
            <a:ext cx="7880033" cy="40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6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884C7F-DE4D-4F57-1913-B76F555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D3E94E-583E-A97B-8419-19927BF087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算法的实现流程如上图所示，假设有</a:t>
            </a:r>
            <a:r>
              <a:rPr lang="en-US" altLang="zh-CN" dirty="0"/>
              <a:t>5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en-US" altLang="zh-CN" baseline="30000" dirty="0"/>
              <a:t>2</a:t>
            </a:r>
            <a:r>
              <a:rPr lang="en-US" altLang="zh-CN" dirty="0"/>
              <a:t>+1</a:t>
            </a:r>
            <a:r>
              <a:rPr lang="zh-CN" altLang="en-US" dirty="0"/>
              <a:t>）个</a:t>
            </a:r>
            <a:r>
              <a:rPr lang="en" altLang="zh-CN" dirty="0"/>
              <a:t>rank</a:t>
            </a:r>
            <a:r>
              <a:rPr lang="zh-CN" altLang="en" dirty="0"/>
              <a:t>，</a:t>
            </a:r>
            <a:r>
              <a:rPr lang="zh-CN" altLang="en-US" dirty="0"/>
              <a:t>首先将</a:t>
            </a:r>
            <a:r>
              <a:rPr lang="en" altLang="zh-CN" dirty="0"/>
              <a:t>rank1</a:t>
            </a:r>
            <a:r>
              <a:rPr lang="zh-CN" altLang="en-US" dirty="0"/>
              <a:t>的数据合并到</a:t>
            </a:r>
            <a:r>
              <a:rPr lang="en" altLang="zh-CN" dirty="0"/>
              <a:t>rank0</a:t>
            </a:r>
            <a:r>
              <a:rPr lang="zh-CN" altLang="en" dirty="0"/>
              <a:t>，</a:t>
            </a:r>
            <a:r>
              <a:rPr lang="zh-CN" altLang="en-US" dirty="0"/>
              <a:t>变成</a:t>
            </a:r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en-US" altLang="zh-CN" baseline="30000" dirty="0"/>
              <a:t>2</a:t>
            </a:r>
            <a:r>
              <a:rPr lang="zh-CN" altLang="en-US" dirty="0"/>
              <a:t>）个</a:t>
            </a:r>
            <a:r>
              <a:rPr lang="en" altLang="zh-CN" dirty="0"/>
              <a:t>rank</a:t>
            </a:r>
            <a:r>
              <a:rPr lang="zh-CN" altLang="en" dirty="0"/>
              <a:t>，</a:t>
            </a:r>
            <a:r>
              <a:rPr lang="zh-CN" altLang="en-US" dirty="0"/>
              <a:t>然后将这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" altLang="zh-CN" dirty="0"/>
              <a:t>rank</a:t>
            </a:r>
            <a:r>
              <a:rPr lang="zh-CN" altLang="en-US" dirty="0"/>
              <a:t>的数据两两对半交换数据并求和，即</a:t>
            </a:r>
            <a:r>
              <a:rPr lang="en" altLang="zh-CN" dirty="0" err="1"/>
              <a:t>ReduceScatter</a:t>
            </a:r>
            <a:r>
              <a:rPr lang="zh-CN" altLang="en-US" dirty="0"/>
              <a:t>操作。下一阶段，将这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" altLang="zh-CN" dirty="0"/>
              <a:t>rank</a:t>
            </a:r>
            <a:r>
              <a:rPr lang="zh-CN" altLang="en-US" dirty="0"/>
              <a:t>的数据两两拼接，即</a:t>
            </a:r>
            <a:r>
              <a:rPr lang="en" altLang="zh-CN" dirty="0" err="1"/>
              <a:t>AllGather</a:t>
            </a:r>
            <a:r>
              <a:rPr lang="zh-CN" altLang="en-US" dirty="0"/>
              <a:t>操作。最后，将</a:t>
            </a:r>
            <a:r>
              <a:rPr lang="en" altLang="zh-CN" dirty="0"/>
              <a:t>rank0</a:t>
            </a:r>
            <a:r>
              <a:rPr lang="zh-CN" altLang="en-US" dirty="0"/>
              <a:t>的数据复制到</a:t>
            </a:r>
            <a:r>
              <a:rPr lang="en" altLang="zh-CN" dirty="0"/>
              <a:t>rank1</a:t>
            </a:r>
            <a:r>
              <a:rPr lang="zh-CN" altLang="en" dirty="0"/>
              <a:t>，</a:t>
            </a:r>
            <a:r>
              <a:rPr lang="zh-CN" altLang="en-US" dirty="0"/>
              <a:t>至此每个</a:t>
            </a:r>
            <a:r>
              <a:rPr lang="en" altLang="zh-CN" dirty="0"/>
              <a:t>rank</a:t>
            </a:r>
            <a:r>
              <a:rPr lang="zh-CN" altLang="en-US" dirty="0"/>
              <a:t>都具有所有</a:t>
            </a:r>
            <a:r>
              <a:rPr lang="en" altLang="zh-CN" dirty="0"/>
              <a:t>rank</a:t>
            </a:r>
            <a:r>
              <a:rPr lang="zh-CN" altLang="en-US" dirty="0"/>
              <a:t>的全量数据之和。</a:t>
            </a:r>
          </a:p>
          <a:p>
            <a:r>
              <a:rPr lang="en" altLang="zh-CN" dirty="0"/>
              <a:t>RHD</a:t>
            </a:r>
            <a:r>
              <a:rPr lang="zh-CN" altLang="en-US" dirty="0"/>
              <a:t>算法同样适用于“星型”或“胖树”拓扑互联，算法的时间复杂度是</a:t>
            </a:r>
            <a:r>
              <a:rPr lang="en-US" altLang="zh-CN" dirty="0"/>
              <a:t>\</a:t>
            </a:r>
            <a:r>
              <a:rPr lang="en" altLang="zh-CN" dirty="0" err="1"/>
              <a:t>lceil</a:t>
            </a:r>
            <a:r>
              <a:rPr lang="en" altLang="zh-CN" dirty="0"/>
              <a:t> log_{2}N \</a:t>
            </a:r>
            <a:r>
              <a:rPr lang="en" altLang="zh-CN" dirty="0" err="1"/>
              <a:t>rceil</a:t>
            </a:r>
            <a:r>
              <a:rPr lang="zh-CN" altLang="e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0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89C500-833C-AD87-50CD-C011500D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BE5650-1BD6-5F54-F405-AC6B201E8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Recursive </a:t>
            </a:r>
            <a:r>
              <a:rPr lang="en" altLang="zh-CN" dirty="0" err="1"/>
              <a:t>Havling</a:t>
            </a:r>
            <a:r>
              <a:rPr lang="en" altLang="zh-CN" dirty="0"/>
              <a:t>-Doubling</a:t>
            </a:r>
            <a:r>
              <a:rPr lang="zh-CN" altLang="en-US" dirty="0"/>
              <a:t>为递归二分和倍增算法，对于</a:t>
            </a:r>
            <a:r>
              <a:rPr lang="en-US" altLang="zh-CN" dirty="0"/>
              <a:t>2</a:t>
            </a:r>
            <a:r>
              <a:rPr lang="zh-CN" altLang="en-US" dirty="0"/>
              <a:t>的整数次幂，使用</a:t>
            </a:r>
            <a:r>
              <a:rPr lang="en" altLang="zh-CN" dirty="0"/>
              <a:t>Vector/Distance </a:t>
            </a:r>
            <a:r>
              <a:rPr lang="en" altLang="zh-CN" dirty="0" err="1"/>
              <a:t>Havling</a:t>
            </a:r>
            <a:r>
              <a:rPr lang="en" altLang="zh-CN" dirty="0"/>
              <a:t>/Doubling</a:t>
            </a:r>
            <a:r>
              <a:rPr lang="zh-CN" altLang="en-US" dirty="0"/>
              <a:t>策略，对于非</a:t>
            </a:r>
            <a:r>
              <a:rPr lang="en-US" altLang="zh-CN" dirty="0"/>
              <a:t>2</a:t>
            </a:r>
            <a:r>
              <a:rPr lang="zh-CN" altLang="en-US" dirty="0"/>
              <a:t>的整数次幂，划分为</a:t>
            </a:r>
            <a:r>
              <a:rPr lang="en-US" altLang="zh-CN" dirty="0"/>
              <a:t>2</a:t>
            </a:r>
            <a:r>
              <a:rPr lang="en" altLang="zh-CN" dirty="0"/>
              <a:t>r</a:t>
            </a:r>
            <a:r>
              <a:rPr lang="zh-CN" altLang="en" dirty="0"/>
              <a:t>（</a:t>
            </a:r>
            <a:r>
              <a:rPr lang="en" altLang="zh-CN" dirty="0"/>
              <a:t>part1</a:t>
            </a:r>
            <a:r>
              <a:rPr lang="zh-CN" altLang="en" dirty="0"/>
              <a:t>）</a:t>
            </a:r>
            <a:r>
              <a:rPr lang="zh-CN" altLang="en-US" dirty="0"/>
              <a:t>和</a:t>
            </a:r>
            <a:r>
              <a:rPr lang="en" altLang="zh-CN" dirty="0"/>
              <a:t>p-2r</a:t>
            </a:r>
            <a:r>
              <a:rPr lang="zh-CN" altLang="en-US" dirty="0"/>
              <a:t>两部分（</a:t>
            </a:r>
            <a:r>
              <a:rPr lang="en" altLang="zh-CN" dirty="0"/>
              <a:t>r=p-2^{\</a:t>
            </a:r>
            <a:r>
              <a:rPr lang="en" altLang="zh-CN" dirty="0" err="1"/>
              <a:t>lfloor</a:t>
            </a:r>
            <a:r>
              <a:rPr lang="en" altLang="zh-CN" dirty="0"/>
              <a:t> log(p) \</a:t>
            </a:r>
            <a:r>
              <a:rPr lang="en" altLang="zh-CN" dirty="0" err="1"/>
              <a:t>rfloor</a:t>
            </a:r>
            <a:r>
              <a:rPr lang="en" altLang="zh-CN" dirty="0"/>
              <a:t>} </a:t>
            </a:r>
            <a:r>
              <a:rPr lang="zh-CN" altLang="en" dirty="0"/>
              <a:t>），</a:t>
            </a:r>
            <a:r>
              <a:rPr lang="zh-CN" altLang="en-US" dirty="0"/>
              <a:t>先将</a:t>
            </a:r>
            <a:r>
              <a:rPr lang="en" altLang="zh-CN" dirty="0"/>
              <a:t>part1</a:t>
            </a:r>
            <a:r>
              <a:rPr lang="zh-CN" altLang="en-US" dirty="0"/>
              <a:t>部分合并为</a:t>
            </a:r>
            <a:r>
              <a:rPr lang="en" altLang="zh-CN" dirty="0"/>
              <a:t>r</a:t>
            </a:r>
            <a:r>
              <a:rPr lang="zh-CN" altLang="en" dirty="0"/>
              <a:t>，</a:t>
            </a:r>
            <a:r>
              <a:rPr lang="zh-CN" altLang="en-US" dirty="0"/>
              <a:t>使得剩余的</a:t>
            </a:r>
            <a:r>
              <a:rPr lang="en" altLang="zh-CN" dirty="0"/>
              <a:t>rank</a:t>
            </a:r>
            <a:r>
              <a:rPr lang="zh-CN" altLang="en-US" dirty="0"/>
              <a:t>之和为</a:t>
            </a:r>
            <a:r>
              <a:rPr lang="en" altLang="zh-CN" dirty="0"/>
              <a:t>p-r</a:t>
            </a:r>
            <a:r>
              <a:rPr lang="zh-CN" altLang="en" dirty="0"/>
              <a:t>（</a:t>
            </a:r>
            <a:r>
              <a:rPr lang="en" altLang="zh-CN" dirty="0"/>
              <a:t>block</a:t>
            </a:r>
            <a:r>
              <a:rPr lang="zh-CN" altLang="en" dirty="0"/>
              <a:t>），</a:t>
            </a:r>
            <a:r>
              <a:rPr lang="zh-CN" altLang="en-US" dirty="0"/>
              <a:t>再执行</a:t>
            </a:r>
            <a:r>
              <a:rPr lang="en-US" altLang="zh-CN" dirty="0"/>
              <a:t>2</a:t>
            </a:r>
            <a:r>
              <a:rPr lang="zh-CN" altLang="en-US" dirty="0"/>
              <a:t>的整数次幂的</a:t>
            </a:r>
            <a:r>
              <a:rPr lang="en" altLang="zh-CN" dirty="0"/>
              <a:t>HD</a:t>
            </a:r>
            <a:r>
              <a:rPr lang="zh-CN" altLang="en" dirty="0"/>
              <a:t>（</a:t>
            </a:r>
            <a:r>
              <a:rPr lang="en" altLang="zh-CN" dirty="0" err="1"/>
              <a:t>Havling</a:t>
            </a:r>
            <a:r>
              <a:rPr lang="en" altLang="zh-CN" dirty="0"/>
              <a:t>-Doubling</a:t>
            </a:r>
            <a:r>
              <a:rPr lang="zh-CN" altLang="en" dirty="0"/>
              <a:t>）</a:t>
            </a:r>
            <a:r>
              <a:rPr lang="zh-CN" altLang="en-US" dirty="0"/>
              <a:t>算法，最后再在</a:t>
            </a:r>
            <a:r>
              <a:rPr lang="en" altLang="zh-CN" dirty="0"/>
              <a:t>part1</a:t>
            </a:r>
            <a:r>
              <a:rPr lang="zh-CN" altLang="en-US" dirty="0"/>
              <a:t>部分恢复出</a:t>
            </a:r>
            <a:r>
              <a:rPr lang="en-US" altLang="zh-CN" dirty="0"/>
              <a:t>2</a:t>
            </a:r>
            <a:r>
              <a:rPr lang="en" altLang="zh-CN" dirty="0"/>
              <a:t>r</a:t>
            </a:r>
            <a:r>
              <a:rPr lang="zh-CN" altLang="en" dirty="0"/>
              <a:t>，</a:t>
            </a:r>
            <a:r>
              <a:rPr lang="zh-CN" altLang="en-US" dirty="0"/>
              <a:t>得到最终结果。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33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FE5274-124D-1693-AB15-2A861D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399022" y="4698054"/>
            <a:ext cx="6491012" cy="82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56698"/>
          <a:stretch>
            <a:fillRect/>
          </a:stretch>
        </p:blipFill>
        <p:spPr>
          <a:xfrm>
            <a:off x="607893" y="1500991"/>
            <a:ext cx="10994955" cy="450847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B889BA-088D-8659-9947-2D887B68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6FC556-C659-9F30-FB61-A6DD7CE9D5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 </a:t>
            </a:r>
            <a:r>
              <a:rPr lang="zh-CN" altLang="en-US" dirty="0"/>
              <a:t>开源了四种拓扑算法实现源码：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Mesh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Ring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 err="1"/>
              <a:t>PairWise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Recursive Halving-Doubling</a:t>
            </a:r>
            <a:r>
              <a:rPr lang="zh-CN" altLang="en-US" dirty="0"/>
              <a:t>（</a:t>
            </a:r>
            <a:r>
              <a:rPr lang="en-US" altLang="zh-CN" dirty="0"/>
              <a:t>RHD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AB56F1-45CD-4BF9-A762-0843A3CD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122" y="2929037"/>
            <a:ext cx="5753100" cy="3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059A0C-8991-8075-7FEE-23D0DAA8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BC3A4B-9E1E-D1CF-11E2-B4C723F67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18865E-A869-FBEE-35C8-3D7F52C7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08" y="2849880"/>
            <a:ext cx="57531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1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FF2EED-F142-6197-82BD-FF42F0E8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昇腾</a:t>
            </a:r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通信互联拓扑示例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07B455-48D0-613D-223E-A69C4F044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C9D270-346F-3160-47E2-DF093D96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88" y="2740429"/>
            <a:ext cx="2381250" cy="20478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B7E78A-A965-8F9A-985E-D510E8ED51E5}"/>
              </a:ext>
            </a:extLst>
          </p:cNvPr>
          <p:cNvSpPr txBox="1"/>
          <p:nvPr/>
        </p:nvSpPr>
        <p:spPr>
          <a:xfrm>
            <a:off x="2615833" y="5022832"/>
            <a:ext cx="14154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节点内</a:t>
            </a:r>
            <a:r>
              <a:rPr kumimoji="1"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MESH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BD992B-E7D3-CBAC-3C2D-E72C8CC45DAE}"/>
              </a:ext>
            </a:extLst>
          </p:cNvPr>
          <p:cNvSpPr/>
          <p:nvPr/>
        </p:nvSpPr>
        <p:spPr>
          <a:xfrm>
            <a:off x="6881678" y="3683980"/>
            <a:ext cx="281354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9B6E6C1F-8F52-5425-4051-9C1AFDC31403}"/>
              </a:ext>
            </a:extLst>
          </p:cNvPr>
          <p:cNvCxnSpPr>
            <a:cxnSpLocks/>
          </p:cNvCxnSpPr>
          <p:nvPr/>
        </p:nvCxnSpPr>
        <p:spPr>
          <a:xfrm flipH="1" flipV="1">
            <a:off x="4520316" y="2616343"/>
            <a:ext cx="2361362" cy="1067639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8701100-82C8-D667-A105-83024935FE0C}"/>
              </a:ext>
            </a:extLst>
          </p:cNvPr>
          <p:cNvSpPr/>
          <p:nvPr/>
        </p:nvSpPr>
        <p:spPr>
          <a:xfrm>
            <a:off x="1995328" y="2626128"/>
            <a:ext cx="2535036" cy="2251093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FB1A82F6-391A-A3DE-283F-F5BC3787FAEB}"/>
              </a:ext>
            </a:extLst>
          </p:cNvPr>
          <p:cNvCxnSpPr>
            <a:cxnSpLocks/>
          </p:cNvCxnSpPr>
          <p:nvPr/>
        </p:nvCxnSpPr>
        <p:spPr>
          <a:xfrm flipH="1">
            <a:off x="4530364" y="3912580"/>
            <a:ext cx="2351314" cy="964641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349E404-7322-1A44-F8AF-0340553B2FF6}"/>
              </a:ext>
            </a:extLst>
          </p:cNvPr>
          <p:cNvGrpSpPr/>
          <p:nvPr/>
        </p:nvGrpSpPr>
        <p:grpSpPr>
          <a:xfrm>
            <a:off x="5855063" y="2164365"/>
            <a:ext cx="4674722" cy="3319460"/>
            <a:chOff x="638278" y="3328758"/>
            <a:chExt cx="2657735" cy="1968113"/>
          </a:xfrm>
        </p:grpSpPr>
        <p:cxnSp>
          <p:nvCxnSpPr>
            <p:cNvPr id="13" name="曲线连接符 438">
              <a:extLst>
                <a:ext uri="{FF2B5EF4-FFF2-40B4-BE49-F238E27FC236}">
                  <a16:creationId xmlns:a16="http://schemas.microsoft.com/office/drawing/2014/main" id="{207B0C88-72A7-8306-D586-5E0216819420}"/>
                </a:ext>
              </a:extLst>
            </p:cNvPr>
            <p:cNvCxnSpPr/>
            <p:nvPr/>
          </p:nvCxnSpPr>
          <p:spPr bwMode="auto">
            <a:xfrm rot="5400000" flipH="1" flipV="1">
              <a:off x="1658543" y="4597661"/>
              <a:ext cx="29875" cy="698017"/>
            </a:xfrm>
            <a:prstGeom prst="curvedConnector3">
              <a:avLst>
                <a:gd name="adj1" fmla="val -5457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曲线连接符 439">
              <a:extLst>
                <a:ext uri="{FF2B5EF4-FFF2-40B4-BE49-F238E27FC236}">
                  <a16:creationId xmlns:a16="http://schemas.microsoft.com/office/drawing/2014/main" id="{D4FEDDD5-2A77-1E21-B206-A6DA9E316901}"/>
                </a:ext>
              </a:extLst>
            </p:cNvPr>
            <p:cNvCxnSpPr/>
            <p:nvPr/>
          </p:nvCxnSpPr>
          <p:spPr bwMode="auto">
            <a:xfrm rot="16200000" flipH="1">
              <a:off x="1382188" y="4380573"/>
              <a:ext cx="6918" cy="183517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曲线连接符 317">
              <a:extLst>
                <a:ext uri="{FF2B5EF4-FFF2-40B4-BE49-F238E27FC236}">
                  <a16:creationId xmlns:a16="http://schemas.microsoft.com/office/drawing/2014/main" id="{8514A2A1-0FEE-1617-371A-B4EB81BFE627}"/>
                </a:ext>
              </a:extLst>
            </p:cNvPr>
            <p:cNvCxnSpPr/>
            <p:nvPr/>
          </p:nvCxnSpPr>
          <p:spPr bwMode="auto">
            <a:xfrm rot="16200000" flipH="1">
              <a:off x="2937785" y="4801607"/>
              <a:ext cx="4712" cy="269321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曲线连接符 318">
              <a:extLst>
                <a:ext uri="{FF2B5EF4-FFF2-40B4-BE49-F238E27FC236}">
                  <a16:creationId xmlns:a16="http://schemas.microsoft.com/office/drawing/2014/main" id="{D1B051B0-8524-B9EE-B1A2-E195A5102619}"/>
                </a:ext>
              </a:extLst>
            </p:cNvPr>
            <p:cNvCxnSpPr/>
            <p:nvPr/>
          </p:nvCxnSpPr>
          <p:spPr bwMode="auto">
            <a:xfrm rot="5400000" flipH="1" flipV="1">
              <a:off x="2024107" y="4452967"/>
              <a:ext cx="26678" cy="1469628"/>
            </a:xfrm>
            <a:prstGeom prst="curvedConnector3">
              <a:avLst>
                <a:gd name="adj1" fmla="val -58934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9DE94D7-7973-E89B-88A0-4161EA52FB8B}"/>
                </a:ext>
              </a:extLst>
            </p:cNvPr>
            <p:cNvSpPr txBox="1"/>
            <p:nvPr/>
          </p:nvSpPr>
          <p:spPr>
            <a:xfrm>
              <a:off x="1254659" y="3898940"/>
              <a:ext cx="329960" cy="7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Leaf3</a:t>
              </a:r>
              <a:endParaRPr kumimoji="1" lang="zh-CN" altLang="en-US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0AC33D-5C61-7AA5-6E61-4B586C93539D}"/>
                </a:ext>
              </a:extLst>
            </p:cNvPr>
            <p:cNvSpPr txBox="1"/>
            <p:nvPr/>
          </p:nvSpPr>
          <p:spPr>
            <a:xfrm>
              <a:off x="1716515" y="3328758"/>
              <a:ext cx="329960" cy="12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S1</a:t>
              </a:r>
              <a:endParaRPr kumimoji="1" lang="zh-CN" altLang="en-US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8F5213-C3F6-67AC-4FF5-9BCC716E6827}"/>
                </a:ext>
              </a:extLst>
            </p:cNvPr>
            <p:cNvSpPr txBox="1"/>
            <p:nvPr/>
          </p:nvSpPr>
          <p:spPr>
            <a:xfrm>
              <a:off x="2202425" y="3341505"/>
              <a:ext cx="329960" cy="12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S2</a:t>
              </a:r>
              <a:endParaRPr kumimoji="1" lang="zh-CN" altLang="en-US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20" name="图片 19" descr="核心交换机.png">
              <a:extLst>
                <a:ext uri="{FF2B5EF4-FFF2-40B4-BE49-F238E27FC236}">
                  <a16:creationId xmlns:a16="http://schemas.microsoft.com/office/drawing/2014/main" id="{3BC5AFB8-A36D-3426-9292-7E8642A9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5540" y="3341506"/>
              <a:ext cx="130733" cy="96595"/>
            </a:xfrm>
            <a:prstGeom prst="rect">
              <a:avLst/>
            </a:prstGeom>
          </p:spPr>
        </p:pic>
        <p:pic>
          <p:nvPicPr>
            <p:cNvPr id="21" name="图片 20" descr="核心交换机.png">
              <a:extLst>
                <a:ext uri="{FF2B5EF4-FFF2-40B4-BE49-F238E27FC236}">
                  <a16:creationId xmlns:a16="http://schemas.microsoft.com/office/drawing/2014/main" id="{BC954787-99B9-06B7-E3DE-1A368C5E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820" y="3341506"/>
              <a:ext cx="130733" cy="96595"/>
            </a:xfrm>
            <a:prstGeom prst="rect">
              <a:avLst/>
            </a:prstGeom>
          </p:spPr>
        </p:pic>
        <p:pic>
          <p:nvPicPr>
            <p:cNvPr id="22" name="图片 21" descr="核心交换机.png">
              <a:extLst>
                <a:ext uri="{FF2B5EF4-FFF2-40B4-BE49-F238E27FC236}">
                  <a16:creationId xmlns:a16="http://schemas.microsoft.com/office/drawing/2014/main" id="{6C815831-6DF8-FA0C-629B-4A2CB29A6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7278" y="3894538"/>
              <a:ext cx="130733" cy="96595"/>
            </a:xfrm>
            <a:prstGeom prst="rect">
              <a:avLst/>
            </a:prstGeom>
          </p:spPr>
        </p:pic>
        <p:pic>
          <p:nvPicPr>
            <p:cNvPr id="23" name="图片 22" descr="通用服务器-蓝.png">
              <a:extLst>
                <a:ext uri="{FF2B5EF4-FFF2-40B4-BE49-F238E27FC236}">
                  <a16:creationId xmlns:a16="http://schemas.microsoft.com/office/drawing/2014/main" id="{2296F4C0-AD49-90C6-A34A-B73AC78B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675" y="4260580"/>
              <a:ext cx="112169" cy="82879"/>
            </a:xfrm>
            <a:prstGeom prst="rect">
              <a:avLst/>
            </a:prstGeom>
          </p:spPr>
        </p:pic>
        <p:cxnSp>
          <p:nvCxnSpPr>
            <p:cNvPr id="24" name="直接连接符 21">
              <a:extLst>
                <a:ext uri="{FF2B5EF4-FFF2-40B4-BE49-F238E27FC236}">
                  <a16:creationId xmlns:a16="http://schemas.microsoft.com/office/drawing/2014/main" id="{AC14C145-A733-5ECF-2EC6-18EEB88A0C79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1315760" y="3991134"/>
              <a:ext cx="1868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通用服务器-蓝.png">
              <a:extLst>
                <a:ext uri="{FF2B5EF4-FFF2-40B4-BE49-F238E27FC236}">
                  <a16:creationId xmlns:a16="http://schemas.microsoft.com/office/drawing/2014/main" id="{AC0BC03B-F148-02CF-C177-72F9BCF9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5" y="4260580"/>
              <a:ext cx="112169" cy="82879"/>
            </a:xfrm>
            <a:prstGeom prst="rect">
              <a:avLst/>
            </a:prstGeom>
          </p:spPr>
        </p:pic>
        <p:pic>
          <p:nvPicPr>
            <p:cNvPr id="26" name="图片 25" descr="通用服务器-蓝.png">
              <a:extLst>
                <a:ext uri="{FF2B5EF4-FFF2-40B4-BE49-F238E27FC236}">
                  <a16:creationId xmlns:a16="http://schemas.microsoft.com/office/drawing/2014/main" id="{A596A750-3212-3BED-ECA3-D3305B20B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0240" y="4260580"/>
              <a:ext cx="112169" cy="82879"/>
            </a:xfrm>
            <a:prstGeom prst="rect">
              <a:avLst/>
            </a:prstGeom>
          </p:spPr>
        </p:pic>
        <p:pic>
          <p:nvPicPr>
            <p:cNvPr id="27" name="图片 26" descr="通用服务器-蓝.png">
              <a:extLst>
                <a:ext uri="{FF2B5EF4-FFF2-40B4-BE49-F238E27FC236}">
                  <a16:creationId xmlns:a16="http://schemas.microsoft.com/office/drawing/2014/main" id="{7833A033-B9CD-B905-DDD8-D53769B9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040" y="4260580"/>
              <a:ext cx="112169" cy="82879"/>
            </a:xfrm>
            <a:prstGeom prst="rect">
              <a:avLst/>
            </a:prstGeom>
          </p:spPr>
        </p:pic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70051776-8E67-2ECD-B541-EC81F948229F}"/>
                </a:ext>
              </a:extLst>
            </p:cNvPr>
            <p:cNvCxnSpPr>
              <a:stCxn id="22" idx="2"/>
              <a:endCxn id="25" idx="0"/>
            </p:cNvCxnSpPr>
            <p:nvPr/>
          </p:nvCxnSpPr>
          <p:spPr>
            <a:xfrm flipH="1">
              <a:off x="1446560" y="3991134"/>
              <a:ext cx="560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9E2BC1A6-D625-1A36-679A-1AED7222D3B6}"/>
                </a:ext>
              </a:extLst>
            </p:cNvPr>
            <p:cNvCxnSpPr>
              <a:stCxn id="22" idx="2"/>
              <a:endCxn id="26" idx="0"/>
            </p:cNvCxnSpPr>
            <p:nvPr/>
          </p:nvCxnSpPr>
          <p:spPr>
            <a:xfrm>
              <a:off x="1502644" y="3991134"/>
              <a:ext cx="736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7">
              <a:extLst>
                <a:ext uri="{FF2B5EF4-FFF2-40B4-BE49-F238E27FC236}">
                  <a16:creationId xmlns:a16="http://schemas.microsoft.com/office/drawing/2014/main" id="{868C7870-1DD7-007C-F893-7A810CD7129E}"/>
                </a:ext>
              </a:extLst>
            </p:cNvPr>
            <p:cNvCxnSpPr>
              <a:stCxn id="22" idx="2"/>
              <a:endCxn id="27" idx="0"/>
            </p:cNvCxnSpPr>
            <p:nvPr/>
          </p:nvCxnSpPr>
          <p:spPr>
            <a:xfrm>
              <a:off x="1502644" y="3991134"/>
              <a:ext cx="2044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 descr="核心交换机.png">
              <a:extLst>
                <a:ext uri="{FF2B5EF4-FFF2-40B4-BE49-F238E27FC236}">
                  <a16:creationId xmlns:a16="http://schemas.microsoft.com/office/drawing/2014/main" id="{6A46EAC9-E4B1-47B0-2828-DF8E6022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088" y="3877031"/>
              <a:ext cx="130733" cy="96595"/>
            </a:xfrm>
            <a:prstGeom prst="rect">
              <a:avLst/>
            </a:prstGeom>
          </p:spPr>
        </p:pic>
        <p:pic>
          <p:nvPicPr>
            <p:cNvPr id="32" name="图片 31" descr="通用服务器-蓝.png">
              <a:extLst>
                <a:ext uri="{FF2B5EF4-FFF2-40B4-BE49-F238E27FC236}">
                  <a16:creationId xmlns:a16="http://schemas.microsoft.com/office/drawing/2014/main" id="{5EBA0840-36FE-592D-B0E5-818B6A557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485" y="4243073"/>
              <a:ext cx="112169" cy="82879"/>
            </a:xfrm>
            <a:prstGeom prst="rect">
              <a:avLst/>
            </a:prstGeom>
          </p:spPr>
        </p:pic>
        <p:cxnSp>
          <p:nvCxnSpPr>
            <p:cNvPr id="33" name="直接连接符 30">
              <a:extLst>
                <a:ext uri="{FF2B5EF4-FFF2-40B4-BE49-F238E27FC236}">
                  <a16:creationId xmlns:a16="http://schemas.microsoft.com/office/drawing/2014/main" id="{F139329F-3FB3-1689-C183-693CB4655D77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2024570" y="3973627"/>
              <a:ext cx="1868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 descr="通用服务器-蓝.png">
              <a:extLst>
                <a:ext uri="{FF2B5EF4-FFF2-40B4-BE49-F238E27FC236}">
                  <a16:creationId xmlns:a16="http://schemas.microsoft.com/office/drawing/2014/main" id="{C18A98E3-D642-4806-CB92-3737A747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9285" y="4243073"/>
              <a:ext cx="112169" cy="82879"/>
            </a:xfrm>
            <a:prstGeom prst="rect">
              <a:avLst/>
            </a:prstGeom>
          </p:spPr>
        </p:pic>
        <p:pic>
          <p:nvPicPr>
            <p:cNvPr id="35" name="图片 34" descr="通用服务器-蓝.png">
              <a:extLst>
                <a:ext uri="{FF2B5EF4-FFF2-40B4-BE49-F238E27FC236}">
                  <a16:creationId xmlns:a16="http://schemas.microsoft.com/office/drawing/2014/main" id="{6DA3EA68-13A5-7E37-A5CB-CD0C1E42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050" y="4243073"/>
              <a:ext cx="112169" cy="82879"/>
            </a:xfrm>
            <a:prstGeom prst="rect">
              <a:avLst/>
            </a:prstGeom>
          </p:spPr>
        </p:pic>
        <p:pic>
          <p:nvPicPr>
            <p:cNvPr id="36" name="图片 35" descr="通用服务器-蓝.png">
              <a:extLst>
                <a:ext uri="{FF2B5EF4-FFF2-40B4-BE49-F238E27FC236}">
                  <a16:creationId xmlns:a16="http://schemas.microsoft.com/office/drawing/2014/main" id="{D707A37F-9C5F-A8C3-BF36-21BE5B73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9850" y="4243073"/>
              <a:ext cx="112169" cy="82879"/>
            </a:xfrm>
            <a:prstGeom prst="rect">
              <a:avLst/>
            </a:prstGeom>
          </p:spPr>
        </p:pic>
        <p:cxnSp>
          <p:nvCxnSpPr>
            <p:cNvPr id="37" name="直接连接符 34">
              <a:extLst>
                <a:ext uri="{FF2B5EF4-FFF2-40B4-BE49-F238E27FC236}">
                  <a16:creationId xmlns:a16="http://schemas.microsoft.com/office/drawing/2014/main" id="{DB55CF13-9C6B-9132-4DB3-FE99C518D4B5}"/>
                </a:ext>
              </a:extLst>
            </p:cNvPr>
            <p:cNvCxnSpPr>
              <a:stCxn id="31" idx="2"/>
              <a:endCxn id="34" idx="0"/>
            </p:cNvCxnSpPr>
            <p:nvPr/>
          </p:nvCxnSpPr>
          <p:spPr>
            <a:xfrm flipH="1">
              <a:off x="2155370" y="3973627"/>
              <a:ext cx="560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>
              <a:extLst>
                <a:ext uri="{FF2B5EF4-FFF2-40B4-BE49-F238E27FC236}">
                  <a16:creationId xmlns:a16="http://schemas.microsoft.com/office/drawing/2014/main" id="{27918E99-5F37-A927-430B-4A60B1DF06B0}"/>
                </a:ext>
              </a:extLst>
            </p:cNvPr>
            <p:cNvCxnSpPr>
              <a:stCxn id="31" idx="2"/>
              <a:endCxn id="35" idx="0"/>
            </p:cNvCxnSpPr>
            <p:nvPr/>
          </p:nvCxnSpPr>
          <p:spPr>
            <a:xfrm>
              <a:off x="2211454" y="3973627"/>
              <a:ext cx="736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>
              <a:extLst>
                <a:ext uri="{FF2B5EF4-FFF2-40B4-BE49-F238E27FC236}">
                  <a16:creationId xmlns:a16="http://schemas.microsoft.com/office/drawing/2014/main" id="{767311A1-3641-8F28-180E-992E5ACB72F5}"/>
                </a:ext>
              </a:extLst>
            </p:cNvPr>
            <p:cNvCxnSpPr>
              <a:stCxn id="31" idx="2"/>
              <a:endCxn id="36" idx="0"/>
            </p:cNvCxnSpPr>
            <p:nvPr/>
          </p:nvCxnSpPr>
          <p:spPr>
            <a:xfrm>
              <a:off x="2211454" y="3973627"/>
              <a:ext cx="2044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图片 39" descr="核心交换机.png">
              <a:extLst>
                <a:ext uri="{FF2B5EF4-FFF2-40B4-BE49-F238E27FC236}">
                  <a16:creationId xmlns:a16="http://schemas.microsoft.com/office/drawing/2014/main" id="{662871CE-4C1A-7655-4C79-9B2E600D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7699" y="3880228"/>
              <a:ext cx="130733" cy="96595"/>
            </a:xfrm>
            <a:prstGeom prst="rect">
              <a:avLst/>
            </a:prstGeom>
          </p:spPr>
        </p:pic>
        <p:pic>
          <p:nvPicPr>
            <p:cNvPr id="41" name="图片 40" descr="通用服务器-蓝.png">
              <a:extLst>
                <a:ext uri="{FF2B5EF4-FFF2-40B4-BE49-F238E27FC236}">
                  <a16:creationId xmlns:a16="http://schemas.microsoft.com/office/drawing/2014/main" id="{515D9B26-453E-46BD-B82A-28C54AD4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0096" y="4246270"/>
              <a:ext cx="112169" cy="82879"/>
            </a:xfrm>
            <a:prstGeom prst="rect">
              <a:avLst/>
            </a:prstGeom>
          </p:spPr>
        </p:pic>
        <p:cxnSp>
          <p:nvCxnSpPr>
            <p:cNvPr id="42" name="直接连接符 39">
              <a:extLst>
                <a:ext uri="{FF2B5EF4-FFF2-40B4-BE49-F238E27FC236}">
                  <a16:creationId xmlns:a16="http://schemas.microsoft.com/office/drawing/2014/main" id="{A9C24B2D-3C80-C911-EB2D-9B38C0B924B6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2796181" y="3976823"/>
              <a:ext cx="1868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 descr="通用服务器-蓝.png">
              <a:extLst>
                <a:ext uri="{FF2B5EF4-FFF2-40B4-BE49-F238E27FC236}">
                  <a16:creationId xmlns:a16="http://schemas.microsoft.com/office/drawing/2014/main" id="{C3C5A571-BA32-E9F5-9285-F2139F17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0896" y="4246270"/>
              <a:ext cx="112169" cy="82879"/>
            </a:xfrm>
            <a:prstGeom prst="rect">
              <a:avLst/>
            </a:prstGeom>
          </p:spPr>
        </p:pic>
        <p:pic>
          <p:nvPicPr>
            <p:cNvPr id="44" name="图片 43" descr="通用服务器-蓝.png">
              <a:extLst>
                <a:ext uri="{FF2B5EF4-FFF2-40B4-BE49-F238E27FC236}">
                  <a16:creationId xmlns:a16="http://schemas.microsoft.com/office/drawing/2014/main" id="{E6119354-D85D-F86E-3DB0-ECF4EB55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0661" y="4246270"/>
              <a:ext cx="112169" cy="82879"/>
            </a:xfrm>
            <a:prstGeom prst="rect">
              <a:avLst/>
            </a:prstGeom>
          </p:spPr>
        </p:pic>
        <p:pic>
          <p:nvPicPr>
            <p:cNvPr id="45" name="图片 44" descr="通用服务器-蓝.png">
              <a:extLst>
                <a:ext uri="{FF2B5EF4-FFF2-40B4-BE49-F238E27FC236}">
                  <a16:creationId xmlns:a16="http://schemas.microsoft.com/office/drawing/2014/main" id="{45829B9B-C925-A52C-3D94-2E73ACDC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1461" y="4246270"/>
              <a:ext cx="112169" cy="82879"/>
            </a:xfrm>
            <a:prstGeom prst="rect">
              <a:avLst/>
            </a:prstGeom>
          </p:spPr>
        </p:pic>
        <p:cxnSp>
          <p:nvCxnSpPr>
            <p:cNvPr id="46" name="直接连接符 43">
              <a:extLst>
                <a:ext uri="{FF2B5EF4-FFF2-40B4-BE49-F238E27FC236}">
                  <a16:creationId xmlns:a16="http://schemas.microsoft.com/office/drawing/2014/main" id="{F6C13308-79BE-8DCC-3C56-629A1DBD3BB8}"/>
                </a:ext>
              </a:extLst>
            </p:cNvPr>
            <p:cNvCxnSpPr>
              <a:stCxn id="40" idx="2"/>
              <a:endCxn id="43" idx="0"/>
            </p:cNvCxnSpPr>
            <p:nvPr/>
          </p:nvCxnSpPr>
          <p:spPr>
            <a:xfrm flipH="1">
              <a:off x="2926981" y="3976823"/>
              <a:ext cx="56085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>
              <a:extLst>
                <a:ext uri="{FF2B5EF4-FFF2-40B4-BE49-F238E27FC236}">
                  <a16:creationId xmlns:a16="http://schemas.microsoft.com/office/drawing/2014/main" id="{A0A90F04-5E9F-F8AB-63FE-6C1031C32A31}"/>
                </a:ext>
              </a:extLst>
            </p:cNvPr>
            <p:cNvCxnSpPr>
              <a:stCxn id="40" idx="2"/>
              <a:endCxn id="44" idx="0"/>
            </p:cNvCxnSpPr>
            <p:nvPr/>
          </p:nvCxnSpPr>
          <p:spPr>
            <a:xfrm>
              <a:off x="2983065" y="3976823"/>
              <a:ext cx="736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>
              <a:extLst>
                <a:ext uri="{FF2B5EF4-FFF2-40B4-BE49-F238E27FC236}">
                  <a16:creationId xmlns:a16="http://schemas.microsoft.com/office/drawing/2014/main" id="{93171B4E-A8F2-8FAE-51E1-988B086F6CC0}"/>
                </a:ext>
              </a:extLst>
            </p:cNvPr>
            <p:cNvCxnSpPr>
              <a:stCxn id="40" idx="2"/>
              <a:endCxn id="45" idx="0"/>
            </p:cNvCxnSpPr>
            <p:nvPr/>
          </p:nvCxnSpPr>
          <p:spPr>
            <a:xfrm>
              <a:off x="2983065" y="3976823"/>
              <a:ext cx="204480" cy="26944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>
              <a:extLst>
                <a:ext uri="{FF2B5EF4-FFF2-40B4-BE49-F238E27FC236}">
                  <a16:creationId xmlns:a16="http://schemas.microsoft.com/office/drawing/2014/main" id="{EA9C76CB-4DC2-5D06-8726-E842DB05C8EA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flipH="1">
              <a:off x="1502644" y="3438102"/>
              <a:ext cx="428263" cy="45643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>
              <a:extLst>
                <a:ext uri="{FF2B5EF4-FFF2-40B4-BE49-F238E27FC236}">
                  <a16:creationId xmlns:a16="http://schemas.microsoft.com/office/drawing/2014/main" id="{4571944C-4A02-DBA0-2A80-087CA5134E71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1502644" y="3438102"/>
              <a:ext cx="948542" cy="45643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48">
              <a:extLst>
                <a:ext uri="{FF2B5EF4-FFF2-40B4-BE49-F238E27FC236}">
                  <a16:creationId xmlns:a16="http://schemas.microsoft.com/office/drawing/2014/main" id="{20A05BC4-0D84-D0BC-5B00-2C7530E0842C}"/>
                </a:ext>
              </a:extLst>
            </p:cNvPr>
            <p:cNvCxnSpPr>
              <a:stCxn id="20" idx="2"/>
              <a:endCxn id="31" idx="0"/>
            </p:cNvCxnSpPr>
            <p:nvPr/>
          </p:nvCxnSpPr>
          <p:spPr>
            <a:xfrm>
              <a:off x="1930907" y="3438102"/>
              <a:ext cx="280548" cy="43893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49">
              <a:extLst>
                <a:ext uri="{FF2B5EF4-FFF2-40B4-BE49-F238E27FC236}">
                  <a16:creationId xmlns:a16="http://schemas.microsoft.com/office/drawing/2014/main" id="{0E614876-41AA-AEAA-8C94-CAC631791C47}"/>
                </a:ext>
              </a:extLst>
            </p:cNvPr>
            <p:cNvCxnSpPr>
              <a:stCxn id="21" idx="2"/>
              <a:endCxn id="31" idx="0"/>
            </p:cNvCxnSpPr>
            <p:nvPr/>
          </p:nvCxnSpPr>
          <p:spPr>
            <a:xfrm flipH="1">
              <a:off x="2211454" y="3438102"/>
              <a:ext cx="239732" cy="43893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0">
              <a:extLst>
                <a:ext uri="{FF2B5EF4-FFF2-40B4-BE49-F238E27FC236}">
                  <a16:creationId xmlns:a16="http://schemas.microsoft.com/office/drawing/2014/main" id="{47B38579-7625-8049-36EA-33A7101E69AB}"/>
                </a:ext>
              </a:extLst>
            </p:cNvPr>
            <p:cNvCxnSpPr>
              <a:stCxn id="20" idx="2"/>
              <a:endCxn id="40" idx="0"/>
            </p:cNvCxnSpPr>
            <p:nvPr/>
          </p:nvCxnSpPr>
          <p:spPr>
            <a:xfrm>
              <a:off x="1930907" y="3438102"/>
              <a:ext cx="1052159" cy="442126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1">
              <a:extLst>
                <a:ext uri="{FF2B5EF4-FFF2-40B4-BE49-F238E27FC236}">
                  <a16:creationId xmlns:a16="http://schemas.microsoft.com/office/drawing/2014/main" id="{9F46E2AE-17C8-56ED-5A81-071CCF7E9619}"/>
                </a:ext>
              </a:extLst>
            </p:cNvPr>
            <p:cNvCxnSpPr>
              <a:stCxn id="21" idx="2"/>
              <a:endCxn id="40" idx="0"/>
            </p:cNvCxnSpPr>
            <p:nvPr/>
          </p:nvCxnSpPr>
          <p:spPr>
            <a:xfrm>
              <a:off x="2451187" y="3438102"/>
              <a:ext cx="531878" cy="442126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58079DB-EF4A-5C79-97C2-8F67F1FEECBF}"/>
                </a:ext>
              </a:extLst>
            </p:cNvPr>
            <p:cNvSpPr txBox="1"/>
            <p:nvPr/>
          </p:nvSpPr>
          <p:spPr>
            <a:xfrm>
              <a:off x="2749066" y="3890331"/>
              <a:ext cx="329960" cy="7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Leaf5</a:t>
              </a:r>
              <a:endParaRPr kumimoji="1" lang="zh-CN" altLang="en-US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01D5889-9CC1-1767-F912-F9CDC39FCBE5}"/>
                </a:ext>
              </a:extLst>
            </p:cNvPr>
            <p:cNvSpPr txBox="1"/>
            <p:nvPr/>
          </p:nvSpPr>
          <p:spPr>
            <a:xfrm>
              <a:off x="1964587" y="3872098"/>
              <a:ext cx="329960" cy="7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Leaf4</a:t>
              </a:r>
              <a:endParaRPr kumimoji="1" lang="zh-CN" altLang="en-US" sz="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0AF0932-FAAE-3FB6-99F7-C7918AEE5E14}"/>
                </a:ext>
              </a:extLst>
            </p:cNvPr>
            <p:cNvSpPr txBox="1"/>
            <p:nvPr/>
          </p:nvSpPr>
          <p:spPr>
            <a:xfrm>
              <a:off x="1247571" y="4355827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EB619B2-C6C4-3E75-7C45-F419CC61A130}"/>
                </a:ext>
              </a:extLst>
            </p:cNvPr>
            <p:cNvSpPr txBox="1"/>
            <p:nvPr/>
          </p:nvSpPr>
          <p:spPr>
            <a:xfrm>
              <a:off x="1668932" y="4365441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B422D7A-6E94-4921-9BBE-D687144F30A8}"/>
                </a:ext>
              </a:extLst>
            </p:cNvPr>
            <p:cNvSpPr txBox="1"/>
            <p:nvPr/>
          </p:nvSpPr>
          <p:spPr>
            <a:xfrm>
              <a:off x="1958464" y="4348578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467ADC2-320C-321D-602E-322A55C3D9FA}"/>
                </a:ext>
              </a:extLst>
            </p:cNvPr>
            <p:cNvSpPr txBox="1"/>
            <p:nvPr/>
          </p:nvSpPr>
          <p:spPr>
            <a:xfrm>
              <a:off x="2364440" y="4337726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CCFA57B-0A3C-BDD5-14BB-A2FBF83A6063}"/>
                </a:ext>
              </a:extLst>
            </p:cNvPr>
            <p:cNvSpPr txBox="1"/>
            <p:nvPr/>
          </p:nvSpPr>
          <p:spPr>
            <a:xfrm>
              <a:off x="2735370" y="4345114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D33964A-4353-05F6-A4B8-60AB3584FBAC}"/>
                </a:ext>
              </a:extLst>
            </p:cNvPr>
            <p:cNvSpPr txBox="1"/>
            <p:nvPr/>
          </p:nvSpPr>
          <p:spPr>
            <a:xfrm>
              <a:off x="3138051" y="4345230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11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42E14B5-6E82-A74F-36FD-DAD113689E85}"/>
                </a:ext>
              </a:extLst>
            </p:cNvPr>
            <p:cNvSpPr txBox="1"/>
            <p:nvPr/>
          </p:nvSpPr>
          <p:spPr>
            <a:xfrm>
              <a:off x="1399507" y="4356373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C70B6F9-2316-1404-3156-31FA76D50107}"/>
                </a:ext>
              </a:extLst>
            </p:cNvPr>
            <p:cNvSpPr txBox="1"/>
            <p:nvPr/>
          </p:nvSpPr>
          <p:spPr>
            <a:xfrm>
              <a:off x="2235011" y="4345439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B0B7AA5-5FA5-D577-0C98-E2B3C1470F64}"/>
                </a:ext>
              </a:extLst>
            </p:cNvPr>
            <p:cNvSpPr txBox="1"/>
            <p:nvPr/>
          </p:nvSpPr>
          <p:spPr>
            <a:xfrm>
              <a:off x="1532608" y="4359266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1F97D6F-5F3C-CF81-E585-8A53D41430D5}"/>
                </a:ext>
              </a:extLst>
            </p:cNvPr>
            <p:cNvSpPr txBox="1"/>
            <p:nvPr/>
          </p:nvSpPr>
          <p:spPr>
            <a:xfrm>
              <a:off x="2108533" y="4348578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14B0C34-9D24-C6FD-F215-3D775995AB6B}"/>
                </a:ext>
              </a:extLst>
            </p:cNvPr>
            <p:cNvSpPr txBox="1"/>
            <p:nvPr/>
          </p:nvSpPr>
          <p:spPr>
            <a:xfrm>
              <a:off x="2875481" y="4338616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BF68532-E219-D0AA-683B-7C741D494997}"/>
                </a:ext>
              </a:extLst>
            </p:cNvPr>
            <p:cNvSpPr txBox="1"/>
            <p:nvPr/>
          </p:nvSpPr>
          <p:spPr>
            <a:xfrm>
              <a:off x="3004689" y="4349827"/>
              <a:ext cx="157962" cy="2010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80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endParaRPr kumimoji="1" lang="zh-CN" altLang="en-US" sz="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3726EFA-2C91-F15B-D9B8-C36DAEBC95B3}"/>
                </a:ext>
              </a:extLst>
            </p:cNvPr>
            <p:cNvSpPr txBox="1"/>
            <p:nvPr/>
          </p:nvSpPr>
          <p:spPr>
            <a:xfrm>
              <a:off x="649544" y="4458356"/>
              <a:ext cx="1244872" cy="821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CN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Phase 1</a:t>
              </a:r>
              <a:r>
                <a:rPr kumimoji="1" lang="zh-CN" altLang="en-US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（</a:t>
              </a:r>
              <a:r>
                <a:rPr kumimoji="1" lang="zh-CN" altLang="en-US" sz="900" b="1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多一步归并</a:t>
              </a:r>
              <a:r>
                <a:rPr kumimoji="1" lang="zh-CN" altLang="en-US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kumimoji="1" lang="en-US" altLang="zh-CN" sz="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86B8AEA-2BF6-F175-9978-A746824DC946}"/>
                </a:ext>
              </a:extLst>
            </p:cNvPr>
            <p:cNvSpPr txBox="1"/>
            <p:nvPr/>
          </p:nvSpPr>
          <p:spPr>
            <a:xfrm>
              <a:off x="661025" y="4698563"/>
              <a:ext cx="1244872" cy="12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Phase 2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2902134-E8CE-C6F8-315F-7CB304755DD4}"/>
                </a:ext>
              </a:extLst>
            </p:cNvPr>
            <p:cNvSpPr txBox="1"/>
            <p:nvPr/>
          </p:nvSpPr>
          <p:spPr>
            <a:xfrm>
              <a:off x="649544" y="4941367"/>
              <a:ext cx="1244872" cy="12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Phase 3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6F4F3D4-9E88-2FEE-B2C8-1C1844C3911E}"/>
                </a:ext>
              </a:extLst>
            </p:cNvPr>
            <p:cNvSpPr txBox="1"/>
            <p:nvPr/>
          </p:nvSpPr>
          <p:spPr>
            <a:xfrm>
              <a:off x="638278" y="5169437"/>
              <a:ext cx="1244872" cy="12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9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Phase 4</a:t>
              </a:r>
            </a:p>
          </p:txBody>
        </p:sp>
        <p:cxnSp>
          <p:nvCxnSpPr>
            <p:cNvPr id="73" name="曲线连接符 510">
              <a:extLst>
                <a:ext uri="{FF2B5EF4-FFF2-40B4-BE49-F238E27FC236}">
                  <a16:creationId xmlns:a16="http://schemas.microsoft.com/office/drawing/2014/main" id="{B8B93892-DEF7-9189-E110-E19FCCB98829}"/>
                </a:ext>
              </a:extLst>
            </p:cNvPr>
            <p:cNvCxnSpPr/>
            <p:nvPr/>
          </p:nvCxnSpPr>
          <p:spPr bwMode="auto">
            <a:xfrm rot="16200000" flipH="1">
              <a:off x="1658604" y="4390529"/>
              <a:ext cx="6918" cy="183517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曲线连接符 511">
              <a:extLst>
                <a:ext uri="{FF2B5EF4-FFF2-40B4-BE49-F238E27FC236}">
                  <a16:creationId xmlns:a16="http://schemas.microsoft.com/office/drawing/2014/main" id="{91180BB2-B396-4B34-6211-DEABB4EA1EDE}"/>
                </a:ext>
              </a:extLst>
            </p:cNvPr>
            <p:cNvCxnSpPr/>
            <p:nvPr/>
          </p:nvCxnSpPr>
          <p:spPr bwMode="auto">
            <a:xfrm rot="16200000" flipH="1">
              <a:off x="2095222" y="4384518"/>
              <a:ext cx="6918" cy="183517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曲线连接符 512">
              <a:extLst>
                <a:ext uri="{FF2B5EF4-FFF2-40B4-BE49-F238E27FC236}">
                  <a16:creationId xmlns:a16="http://schemas.microsoft.com/office/drawing/2014/main" id="{E4A3D093-378F-BC58-715D-C91BDC42932A}"/>
                </a:ext>
              </a:extLst>
            </p:cNvPr>
            <p:cNvCxnSpPr/>
            <p:nvPr/>
          </p:nvCxnSpPr>
          <p:spPr bwMode="auto">
            <a:xfrm rot="16200000" flipH="1">
              <a:off x="2373239" y="4385817"/>
              <a:ext cx="6918" cy="183517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曲线连接符 514">
              <a:extLst>
                <a:ext uri="{FF2B5EF4-FFF2-40B4-BE49-F238E27FC236}">
                  <a16:creationId xmlns:a16="http://schemas.microsoft.com/office/drawing/2014/main" id="{1EECA2C7-31DB-35F4-1F45-2281F016053B}"/>
                </a:ext>
              </a:extLst>
            </p:cNvPr>
            <p:cNvCxnSpPr/>
            <p:nvPr/>
          </p:nvCxnSpPr>
          <p:spPr bwMode="auto">
            <a:xfrm rot="5400000" flipH="1" flipV="1">
              <a:off x="1960476" y="4589615"/>
              <a:ext cx="29875" cy="698017"/>
            </a:xfrm>
            <a:prstGeom prst="curvedConnector3">
              <a:avLst>
                <a:gd name="adj1" fmla="val -5457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曲线连接符 515">
              <a:extLst>
                <a:ext uri="{FF2B5EF4-FFF2-40B4-BE49-F238E27FC236}">
                  <a16:creationId xmlns:a16="http://schemas.microsoft.com/office/drawing/2014/main" id="{3E5A09BB-857E-B1CA-8ACD-DFD2E7884C45}"/>
                </a:ext>
              </a:extLst>
            </p:cNvPr>
            <p:cNvCxnSpPr/>
            <p:nvPr/>
          </p:nvCxnSpPr>
          <p:spPr bwMode="auto">
            <a:xfrm rot="16200000" flipH="1">
              <a:off x="3137624" y="4791381"/>
              <a:ext cx="4712" cy="269321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曲线连接符 516">
              <a:extLst>
                <a:ext uri="{FF2B5EF4-FFF2-40B4-BE49-F238E27FC236}">
                  <a16:creationId xmlns:a16="http://schemas.microsoft.com/office/drawing/2014/main" id="{1F95EA5C-4D53-AFB7-0C5F-18A8EC65E5C9}"/>
                </a:ext>
              </a:extLst>
            </p:cNvPr>
            <p:cNvCxnSpPr/>
            <p:nvPr/>
          </p:nvCxnSpPr>
          <p:spPr bwMode="auto">
            <a:xfrm rot="16200000" flipH="1">
              <a:off x="2869013" y="4597946"/>
              <a:ext cx="7931" cy="130800"/>
            </a:xfrm>
            <a:prstGeom prst="curvedConnector3">
              <a:avLst>
                <a:gd name="adj1" fmla="val 25480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曲线连接符 517">
              <a:extLst>
                <a:ext uri="{FF2B5EF4-FFF2-40B4-BE49-F238E27FC236}">
                  <a16:creationId xmlns:a16="http://schemas.microsoft.com/office/drawing/2014/main" id="{3EC97AA2-0CAF-59E4-B52F-419C124DC280}"/>
                </a:ext>
              </a:extLst>
            </p:cNvPr>
            <p:cNvCxnSpPr/>
            <p:nvPr/>
          </p:nvCxnSpPr>
          <p:spPr bwMode="auto">
            <a:xfrm rot="16200000" flipH="1">
              <a:off x="3122611" y="4605878"/>
              <a:ext cx="7931" cy="130800"/>
            </a:xfrm>
            <a:prstGeom prst="curvedConnector3">
              <a:avLst>
                <a:gd name="adj1" fmla="val 25480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曲线连接符 518">
              <a:extLst>
                <a:ext uri="{FF2B5EF4-FFF2-40B4-BE49-F238E27FC236}">
                  <a16:creationId xmlns:a16="http://schemas.microsoft.com/office/drawing/2014/main" id="{DD815A76-FCB4-65B1-D320-D993E599451B}"/>
                </a:ext>
              </a:extLst>
            </p:cNvPr>
            <p:cNvCxnSpPr/>
            <p:nvPr/>
          </p:nvCxnSpPr>
          <p:spPr bwMode="auto">
            <a:xfrm rot="16200000" flipH="1">
              <a:off x="1449230" y="4563902"/>
              <a:ext cx="4712" cy="269321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曲线连接符 519">
              <a:extLst>
                <a:ext uri="{FF2B5EF4-FFF2-40B4-BE49-F238E27FC236}">
                  <a16:creationId xmlns:a16="http://schemas.microsoft.com/office/drawing/2014/main" id="{21C7279D-CBB1-57C9-8639-1FC20755B823}"/>
                </a:ext>
              </a:extLst>
            </p:cNvPr>
            <p:cNvCxnSpPr/>
            <p:nvPr/>
          </p:nvCxnSpPr>
          <p:spPr bwMode="auto">
            <a:xfrm rot="16200000" flipH="1">
              <a:off x="2176679" y="4570755"/>
              <a:ext cx="4712" cy="269321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曲线连接符 520">
              <a:extLst>
                <a:ext uri="{FF2B5EF4-FFF2-40B4-BE49-F238E27FC236}">
                  <a16:creationId xmlns:a16="http://schemas.microsoft.com/office/drawing/2014/main" id="{5ED19712-89E9-6312-3368-7FAE8EF28031}"/>
                </a:ext>
              </a:extLst>
            </p:cNvPr>
            <p:cNvCxnSpPr/>
            <p:nvPr/>
          </p:nvCxnSpPr>
          <p:spPr bwMode="auto">
            <a:xfrm rot="16200000" flipH="1">
              <a:off x="2565984" y="4679013"/>
              <a:ext cx="3197" cy="1032176"/>
            </a:xfrm>
            <a:prstGeom prst="curvedConnector3">
              <a:avLst>
                <a:gd name="adj1" fmla="val 4565716"/>
              </a:avLst>
            </a:prstGeom>
            <a:noFill/>
            <a:ln w="19050" cap="flat" cmpd="sng" algn="ctr">
              <a:solidFill>
                <a:srgbClr val="E9002F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爆炸形 1 629">
              <a:extLst>
                <a:ext uri="{FF2B5EF4-FFF2-40B4-BE49-F238E27FC236}">
                  <a16:creationId xmlns:a16="http://schemas.microsoft.com/office/drawing/2014/main" id="{0AEBBBCF-4A6C-5522-C607-1C04D4F258B1}"/>
                </a:ext>
              </a:extLst>
            </p:cNvPr>
            <p:cNvSpPr/>
            <p:nvPr/>
          </p:nvSpPr>
          <p:spPr>
            <a:xfrm>
              <a:off x="2011896" y="3461717"/>
              <a:ext cx="104065" cy="94297"/>
            </a:xfrm>
            <a:prstGeom prst="irregularSeal1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900"/>
            </a:p>
          </p:txBody>
        </p:sp>
        <p:cxnSp>
          <p:nvCxnSpPr>
            <p:cNvPr id="84" name="曲线连接符 263">
              <a:extLst>
                <a:ext uri="{FF2B5EF4-FFF2-40B4-BE49-F238E27FC236}">
                  <a16:creationId xmlns:a16="http://schemas.microsoft.com/office/drawing/2014/main" id="{8C5E24CC-EC15-E9B8-BD66-27B1516D0FB4}"/>
                </a:ext>
              </a:extLst>
            </p:cNvPr>
            <p:cNvCxnSpPr/>
            <p:nvPr/>
          </p:nvCxnSpPr>
          <p:spPr bwMode="auto">
            <a:xfrm rot="5400000" flipH="1" flipV="1">
              <a:off x="2244497" y="4500004"/>
              <a:ext cx="14310" cy="1350656"/>
            </a:xfrm>
            <a:prstGeom prst="curvedConnector3">
              <a:avLst>
                <a:gd name="adj1" fmla="val -1372188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曲线连接符 264">
              <a:extLst>
                <a:ext uri="{FF2B5EF4-FFF2-40B4-BE49-F238E27FC236}">
                  <a16:creationId xmlns:a16="http://schemas.microsoft.com/office/drawing/2014/main" id="{5BE44793-FA91-0951-82EC-BD8B0F69FF4E}"/>
                </a:ext>
              </a:extLst>
            </p:cNvPr>
            <p:cNvCxnSpPr/>
            <p:nvPr/>
          </p:nvCxnSpPr>
          <p:spPr bwMode="auto">
            <a:xfrm rot="16200000" flipH="1">
              <a:off x="2754804" y="4745757"/>
              <a:ext cx="3197" cy="902411"/>
            </a:xfrm>
            <a:prstGeom prst="curvedConnector3">
              <a:avLst>
                <a:gd name="adj1" fmla="val 4567461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08F7AEE4-3F09-2DBA-361F-786BC8CEF7C8}"/>
              </a:ext>
            </a:extLst>
          </p:cNvPr>
          <p:cNvSpPr txBox="1"/>
          <p:nvPr/>
        </p:nvSpPr>
        <p:spPr>
          <a:xfrm>
            <a:off x="7381207" y="4689802"/>
            <a:ext cx="27188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Recursive-HD </a:t>
            </a:r>
            <a:r>
              <a:rPr kumimoji="1" lang="en-US" altLang="zh-CN" sz="14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allreduce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通信过程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626A311-2A7D-D3E3-92D1-9FB202050954}"/>
              </a:ext>
            </a:extLst>
          </p:cNvPr>
          <p:cNvSpPr txBox="1"/>
          <p:nvPr/>
        </p:nvSpPr>
        <p:spPr>
          <a:xfrm>
            <a:off x="1312260" y="3789840"/>
            <a:ext cx="94577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RDMA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链路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97AC066-EE2F-5595-4A8A-74D3AEEC23B8}"/>
              </a:ext>
            </a:extLst>
          </p:cNvPr>
          <p:cNvSpPr txBox="1"/>
          <p:nvPr/>
        </p:nvSpPr>
        <p:spPr>
          <a:xfrm>
            <a:off x="3323559" y="2289407"/>
            <a:ext cx="10772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灵衢总线链路</a:t>
            </a:r>
          </a:p>
        </p:txBody>
      </p:sp>
      <p:cxnSp>
        <p:nvCxnSpPr>
          <p:cNvPr id="89" name="直接箭头连接符 94">
            <a:extLst>
              <a:ext uri="{FF2B5EF4-FFF2-40B4-BE49-F238E27FC236}">
                <a16:creationId xmlns:a16="http://schemas.microsoft.com/office/drawing/2014/main" id="{54849FC8-A7FC-298D-905A-49FDC2826AFA}"/>
              </a:ext>
            </a:extLst>
          </p:cNvPr>
          <p:cNvCxnSpPr>
            <a:cxnSpLocks/>
          </p:cNvCxnSpPr>
          <p:nvPr/>
        </p:nvCxnSpPr>
        <p:spPr>
          <a:xfrm flipH="1">
            <a:off x="3619500" y="2542951"/>
            <a:ext cx="242668" cy="49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2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 算法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457C4A-DF0F-3030-07BF-201C30F9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Ring</a:t>
            </a:r>
            <a:r>
              <a:rPr lang="zh-CN" altLang="en-US" dirty="0"/>
              <a:t> 算法描述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52D957-EBE8-8C0F-3D51-A5E392D30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806125" cy="4994910"/>
          </a:xfrm>
        </p:spPr>
        <p:txBody>
          <a:bodyPr anchor="ctr"/>
          <a:lstStyle/>
          <a:p>
            <a:pPr algn="l"/>
            <a:r>
              <a:rPr lang="en" altLang="zh-CN" dirty="0"/>
              <a:t>Ring</a:t>
            </a:r>
            <a:r>
              <a:rPr lang="zh-CN" altLang="en-US" dirty="0"/>
              <a:t> 算法，所有 </a:t>
            </a:r>
            <a:r>
              <a:rPr lang="en" altLang="zh-CN" dirty="0"/>
              <a:t>NPU</a:t>
            </a:r>
            <a:r>
              <a:rPr lang="zh-CN" altLang="en-US" dirty="0"/>
              <a:t> 以环形相连，每张 </a:t>
            </a:r>
            <a:r>
              <a:rPr lang="en-US" altLang="zh-CN" dirty="0"/>
              <a:t>NPU</a:t>
            </a:r>
            <a:r>
              <a:rPr lang="zh-CN" altLang="en-US" dirty="0"/>
              <a:t> 都有左和右卡，一个负责数据接收，一个负责数据发送，循环完成梯度累加，再循环做参数同步。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C8BAB7-14D9-F164-DA41-5983A0011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03" y="1583690"/>
            <a:ext cx="6557925" cy="44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29867</TotalTime>
  <Words>1014</Words>
  <Application>Microsoft Macintosh PowerPoint</Application>
  <PresentationFormat>自定义</PresentationFormat>
  <Paragraphs>70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4" baseType="lpstr">
      <vt:lpstr>-apple-system</vt:lpstr>
      <vt:lpstr>Microsoft YaHei</vt:lpstr>
      <vt:lpstr>Microsoft YaHei</vt:lpstr>
      <vt:lpstr>ACGN-MiaoGB-Flash</vt:lpstr>
      <vt:lpstr>STIXGeneral-Italic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XCCL 对通信操作支持情况</vt:lpstr>
      <vt:lpstr>XCCL 对通信操作支持情况</vt:lpstr>
      <vt:lpstr>PowerPoint 演示文稿</vt:lpstr>
      <vt:lpstr>昇腾HCCL通信互联拓扑示例</vt:lpstr>
      <vt:lpstr>PowerPoint 演示文稿</vt:lpstr>
      <vt:lpstr>Ring 算法描述</vt:lpstr>
      <vt:lpstr>Ring 算法描述</vt:lpstr>
      <vt:lpstr>Ring 算法耗时计算</vt:lpstr>
      <vt:lpstr>Ring 算法耗时计算</vt:lpstr>
      <vt:lpstr>PowerPoint 演示文稿</vt:lpstr>
      <vt:lpstr>Mesh 算法描述</vt:lpstr>
      <vt:lpstr>Mesh 算法描述</vt:lpstr>
      <vt:lpstr>Mesh 算法耗时计算</vt:lpstr>
      <vt:lpstr>PowerPoint 演示文稿</vt:lpstr>
      <vt:lpstr>PairWise 算法描述</vt:lpstr>
      <vt:lpstr>PairWise 算法描述</vt:lpstr>
      <vt:lpstr>PairWise 算法耗时计算</vt:lpstr>
      <vt:lpstr>PowerPoint 演示文稿</vt:lpstr>
      <vt:lpstr>RHD 算法描述</vt:lpstr>
      <vt:lpstr>RHD 算法描述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10022</cp:revision>
  <cp:lastPrinted>2023-09-08T09:14:01Z</cp:lastPrinted>
  <dcterms:created xsi:type="dcterms:W3CDTF">2020-08-28T08:44:19Z</dcterms:created>
  <dcterms:modified xsi:type="dcterms:W3CDTF">2024-08-06T13:24:08Z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